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4" r:id="rId2"/>
    <p:sldId id="310" r:id="rId3"/>
    <p:sldId id="314" r:id="rId4"/>
    <p:sldId id="313" r:id="rId5"/>
    <p:sldId id="311" r:id="rId6"/>
    <p:sldId id="317" r:id="rId7"/>
    <p:sldId id="315" r:id="rId8"/>
    <p:sldId id="318" r:id="rId9"/>
    <p:sldId id="305" r:id="rId10"/>
    <p:sldId id="319" r:id="rId11"/>
    <p:sldId id="296" r:id="rId12"/>
    <p:sldId id="306" r:id="rId13"/>
    <p:sldId id="300" r:id="rId14"/>
    <p:sldId id="309" r:id="rId15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8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orient="horz" pos="927" userDrawn="1">
          <p15:clr>
            <a:srgbClr val="A4A3A4"/>
          </p15:clr>
        </p15:guide>
        <p15:guide id="4" orient="horz" pos="4195" userDrawn="1">
          <p15:clr>
            <a:srgbClr val="A4A3A4"/>
          </p15:clr>
        </p15:guide>
        <p15:guide id="5" pos="7315" userDrawn="1">
          <p15:clr>
            <a:srgbClr val="A4A3A4"/>
          </p15:clr>
        </p15:guide>
        <p15:guide id="6" pos="3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Golikov" initials="PG" lastIdx="1" clrIdx="0">
    <p:extLst>
      <p:ext uri="{19B8F6BF-5375-455C-9EA6-DF929625EA0E}">
        <p15:presenceInfo xmlns:p15="http://schemas.microsoft.com/office/powerpoint/2012/main" userId="S::pavel.golikov@aramcoinnovations.com::b46bcf6a-7d17-490a-9e98-d221adcd780a" providerId="AD"/>
      </p:ext>
    </p:extLst>
  </p:cmAuthor>
  <p:cmAuthor id="2" name="Anton Egorov" initials="AE" lastIdx="1" clrIdx="1">
    <p:extLst>
      <p:ext uri="{19B8F6BF-5375-455C-9EA6-DF929625EA0E}">
        <p15:presenceInfo xmlns:p15="http://schemas.microsoft.com/office/powerpoint/2012/main" userId="S::anton.egorov@aramcoinnovations.com::e0b109c4-76a4-45cf-a343-6715df454aa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FAF61"/>
    <a:srgbClr val="0033A0"/>
    <a:srgbClr val="008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6265" autoAdjust="0"/>
  </p:normalViewPr>
  <p:slideViewPr>
    <p:cSldViewPr snapToGrid="0">
      <p:cViewPr varScale="1">
        <p:scale>
          <a:sx n="110" d="100"/>
          <a:sy n="110" d="100"/>
        </p:scale>
        <p:origin x="474" y="78"/>
      </p:cViewPr>
      <p:guideLst>
        <p:guide orient="horz" pos="4058"/>
        <p:guide orient="horz" pos="1320"/>
        <p:guide orient="horz" pos="927"/>
        <p:guide orient="horz" pos="4195"/>
        <p:guide pos="7315"/>
        <p:guide pos="364"/>
      </p:guideLst>
    </p:cSldViewPr>
  </p:slideViewPr>
  <p:outlineViewPr>
    <p:cViewPr>
      <p:scale>
        <a:sx n="33" d="100"/>
        <a:sy n="33" d="100"/>
      </p:scale>
      <p:origin x="0" y="-70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0F03F2FB-37B6-AC47-A337-5DCB979887EC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9B4C23E8-98CB-724A-A9AF-180CFD5A8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4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47F87951-D65D-904A-8BFA-D8E288E9897E}" type="datetimeFigureOut">
              <a:rPr lang="en-US" smtClean="0"/>
              <a:t>12/13/2019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6"/>
            <a:ext cx="297180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39C3F2B8-5EF1-B94F-80BF-73F41E3E8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45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9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F2B8-5EF1-B94F-80BF-73F41E3E8B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A_PPT_Covers_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11552"/>
            <a:ext cx="12192000" cy="4346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9" y="1373728"/>
            <a:ext cx="10974916" cy="1776301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20" y="3236918"/>
            <a:ext cx="5484283" cy="685277"/>
          </a:xfrm>
        </p:spPr>
        <p:txBody>
          <a:bodyPr/>
          <a:lstStyle>
            <a:lvl1pPr marL="0" indent="0" algn="l"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0514" y="6373154"/>
            <a:ext cx="1981266" cy="192030"/>
          </a:xfrm>
          <a:prstGeom prst="rect">
            <a:avLst/>
          </a:prstGeom>
        </p:spPr>
      </p:pic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0E7CC5-5AA8-4F7E-B5C5-B247CB3AFADB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8443" y="80840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12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5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56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610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79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 userDrawn="1"/>
        </p:nvSpPr>
        <p:spPr>
          <a:xfrm>
            <a:off x="4576132" y="3"/>
            <a:ext cx="7615869" cy="6864195"/>
          </a:xfrm>
          <a:custGeom>
            <a:avLst/>
            <a:gdLst>
              <a:gd name="connsiteX0" fmla="*/ 0 w 5711902"/>
              <a:gd name="connsiteY0" fmla="*/ 6858000 h 6858000"/>
              <a:gd name="connsiteX1" fmla="*/ 1496118 w 5711902"/>
              <a:gd name="connsiteY1" fmla="*/ 0 h 6858000"/>
              <a:gd name="connsiteX2" fmla="*/ 5711902 w 5711902"/>
              <a:gd name="connsiteY2" fmla="*/ 0 h 6858000"/>
              <a:gd name="connsiteX3" fmla="*/ 4215784 w 5711902"/>
              <a:gd name="connsiteY3" fmla="*/ 6858000 h 6858000"/>
              <a:gd name="connsiteX4" fmla="*/ 0 w 5711902"/>
              <a:gd name="connsiteY4" fmla="*/ 6858000 h 6858000"/>
              <a:gd name="connsiteX0" fmla="*/ 0 w 5711902"/>
              <a:gd name="connsiteY0" fmla="*/ 6858000 h 6864195"/>
              <a:gd name="connsiteX1" fmla="*/ 1496118 w 5711902"/>
              <a:gd name="connsiteY1" fmla="*/ 0 h 6864195"/>
              <a:gd name="connsiteX2" fmla="*/ 5711902 w 5711902"/>
              <a:gd name="connsiteY2" fmla="*/ 0 h 6864195"/>
              <a:gd name="connsiteX3" fmla="*/ 5708808 w 5711902"/>
              <a:gd name="connsiteY3" fmla="*/ 6864195 h 6864195"/>
              <a:gd name="connsiteX4" fmla="*/ 0 w 5711902"/>
              <a:gd name="connsiteY4" fmla="*/ 6858000 h 686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902" h="6864195">
                <a:moveTo>
                  <a:pt x="0" y="6858000"/>
                </a:moveTo>
                <a:lnTo>
                  <a:pt x="1496118" y="0"/>
                </a:lnTo>
                <a:lnTo>
                  <a:pt x="5711902" y="0"/>
                </a:lnTo>
                <a:cubicBezTo>
                  <a:pt x="5710871" y="2288065"/>
                  <a:pt x="5709839" y="4576130"/>
                  <a:pt x="5708808" y="6864195"/>
                </a:cubicBez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0">
                <a:schemeClr val="bg2"/>
              </a:gs>
              <a:gs pos="90000">
                <a:schemeClr val="tx2"/>
              </a:gs>
            </a:gsLst>
            <a:lin ang="189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83" y="0"/>
            <a:ext cx="6591792" cy="6858000"/>
          </a:xfrm>
          <a:custGeom>
            <a:avLst/>
            <a:gdLst>
              <a:gd name="connsiteX0" fmla="*/ 0 w 4930775"/>
              <a:gd name="connsiteY0" fmla="*/ 6858000 h 6858000"/>
              <a:gd name="connsiteX1" fmla="*/ 1474302 w 4930775"/>
              <a:gd name="connsiteY1" fmla="*/ 0 h 6858000"/>
              <a:gd name="connsiteX2" fmla="*/ 4930775 w 4930775"/>
              <a:gd name="connsiteY2" fmla="*/ 0 h 6858000"/>
              <a:gd name="connsiteX3" fmla="*/ 3456473 w 4930775"/>
              <a:gd name="connsiteY3" fmla="*/ 6858000 h 6858000"/>
              <a:gd name="connsiteX4" fmla="*/ 0 w 4930775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56610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6195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  <a:gd name="connsiteX0" fmla="*/ 137 w 4930912"/>
              <a:gd name="connsiteY0" fmla="*/ 6858000 h 6858000"/>
              <a:gd name="connsiteX1" fmla="*/ 0 w 4930912"/>
              <a:gd name="connsiteY1" fmla="*/ 0 h 6858000"/>
              <a:gd name="connsiteX2" fmla="*/ 4930912 w 4930912"/>
              <a:gd name="connsiteY2" fmla="*/ 0 h 6858000"/>
              <a:gd name="connsiteX3" fmla="*/ 3438025 w 4930912"/>
              <a:gd name="connsiteY3" fmla="*/ 6858000 h 6858000"/>
              <a:gd name="connsiteX4" fmla="*/ 137 w 49309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912" h="6858000">
                <a:moveTo>
                  <a:pt x="137" y="6858000"/>
                </a:moveTo>
                <a:cubicBezTo>
                  <a:pt x="91" y="4574065"/>
                  <a:pt x="46" y="2283935"/>
                  <a:pt x="0" y="0"/>
                </a:cubicBezTo>
                <a:lnTo>
                  <a:pt x="4930912" y="0"/>
                </a:lnTo>
                <a:lnTo>
                  <a:pt x="3438025" y="6858000"/>
                </a:lnTo>
                <a:lnTo>
                  <a:pt x="137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1"/>
          </p:nvPr>
        </p:nvSpPr>
        <p:spPr>
          <a:xfrm>
            <a:off x="6562502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Font typeface="Arial"/>
              <a:buNone/>
              <a:defRPr lang="en-US" sz="20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338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93079" y="1470297"/>
            <a:ext cx="5049532" cy="2615184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Gradient">
    <p:bg>
      <p:bgPr>
        <a:gradFill flip="none" rotWithShape="1">
          <a:gsLst>
            <a:gs pos="10000">
              <a:schemeClr val="bg2"/>
            </a:gs>
            <a:gs pos="90000">
              <a:schemeClr val="tx2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5486825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246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1" y="199941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07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igh impac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0" y="199939"/>
            <a:ext cx="9442753" cy="5486825"/>
          </a:xfrm>
        </p:spPr>
        <p:txBody>
          <a:bodyPr/>
          <a:lstStyle>
            <a:lvl1pPr>
              <a:spcBef>
                <a:spcPts val="2400"/>
              </a:spcBef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07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audi aram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  <a:noFill/>
        </p:spPr>
        <p:txBody>
          <a:bodyPr vert="horz" lIns="0" tIns="45720" rIns="0" bIns="45720" rtlCol="0">
            <a:noAutofit/>
          </a:bodyPr>
          <a:lstStyle>
            <a:lvl1pPr marL="230188" indent="-230188">
              <a:buNone/>
              <a:defRPr lang="en-US" sz="1200" b="1" cap="none" dirty="0">
                <a:solidFill>
                  <a:srgbClr val="55565A"/>
                </a:solidFill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Energy line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30650"/>
            <a:ext cx="12192000" cy="4027351"/>
          </a:xfrm>
          <a:prstGeom prst="rect">
            <a:avLst/>
          </a:prstGeom>
        </p:spPr>
      </p:pic>
      <p:pic>
        <p:nvPicPr>
          <p:cNvPr id="12" name="Picture 11" descr="Untitled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71316F5-26B9-4429-B459-4D2A461A917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0E56EF42-26F1-4CCA-AEC8-EFC6FA159F04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558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47370" y="645699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178B512-3A5B-4D98-8FBE-B55F696B0C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44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trategic ven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5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94304"/>
            <a:ext cx="12192000" cy="3663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6F26BAD5-E804-419A-8FD1-85A7B42B92C5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2" name="Рисунок 11" descr="cid:image002.png@01D50CA2.54629600">
            <a:extLst>
              <a:ext uri="{FF2B5EF4-FFF2-40B4-BE49-F238E27FC236}">
                <a16:creationId xmlns:a16="http://schemas.microsoft.com/office/drawing/2014/main" id="{670A29C3-CC5D-4A44-9BFE-357D3D2374C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38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research &amp; 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_PPT_Covers_06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65576"/>
            <a:ext cx="12192000" cy="3392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 descr="Untitled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8" name="Рисунок 7" descr="cid:image002.png@01D50CA2.54629600">
            <a:extLst>
              <a:ext uri="{FF2B5EF4-FFF2-40B4-BE49-F238E27FC236}">
                <a16:creationId xmlns:a16="http://schemas.microsoft.com/office/drawing/2014/main" id="{D2E92FF4-4EBB-40B6-8A0A-E9E8FA9446B9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712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entrepreneu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11718" y="1373726"/>
            <a:ext cx="10974916" cy="1620172"/>
          </a:xfrm>
        </p:spPr>
        <p:txBody>
          <a:bodyPr/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11719" y="3236916"/>
            <a:ext cx="5484283" cy="685277"/>
          </a:xfrm>
        </p:spPr>
        <p:txBody>
          <a:bodyPr/>
          <a:lstStyle>
            <a:lvl1pPr marL="0" indent="0" algn="l">
              <a:buFont typeface="Arial"/>
              <a:buNone/>
              <a:defRPr sz="1200" b="1" cap="none">
                <a:solidFill>
                  <a:srgbClr val="55565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 descr="Triangle 6 External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736605"/>
            <a:ext cx="5520123" cy="3121395"/>
          </a:xfrm>
          <a:prstGeom prst="rect">
            <a:avLst/>
          </a:prstGeom>
        </p:spPr>
      </p:pic>
      <p:pic>
        <p:nvPicPr>
          <p:cNvPr id="13" name="Picture 12" descr="Untitled-1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935" y="6223997"/>
            <a:ext cx="1981266" cy="19203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43B181E-E493-4B34-A8D9-D1B7A3AC1CEE}"/>
              </a:ext>
            </a:extLst>
          </p:cNvPr>
          <p:cNvSpPr txBox="1">
            <a:spLocks/>
          </p:cNvSpPr>
          <p:nvPr userDrawn="1"/>
        </p:nvSpPr>
        <p:spPr>
          <a:xfrm>
            <a:off x="4137498" y="6565184"/>
            <a:ext cx="3917004" cy="2741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4">
                    <a:lumMod val="10000"/>
                  </a:schemeClr>
                </a:solidFill>
              </a:rPr>
              <a:t>© Copyright 2019, Aramco Innovations. All rights reserved.</a:t>
            </a:r>
          </a:p>
        </p:txBody>
      </p:sp>
      <p:pic>
        <p:nvPicPr>
          <p:cNvPr id="11" name="Рисунок 10" descr="cid:image002.png@01D50CA2.54629600">
            <a:extLst>
              <a:ext uri="{FF2B5EF4-FFF2-40B4-BE49-F238E27FC236}">
                <a16:creationId xmlns:a16="http://schemas.microsoft.com/office/drawing/2014/main" id="{FE438173-1AD9-4F4F-84EE-5E0D8CC98706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1790" y="112603"/>
            <a:ext cx="1866900" cy="81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439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page 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id:image002.png@01D50CA2.54629600">
            <a:extLst>
              <a:ext uri="{FF2B5EF4-FFF2-40B4-BE49-F238E27FC236}">
                <a16:creationId xmlns:a16="http://schemas.microsoft.com/office/drawing/2014/main" id="{BAD6CD3F-08FE-46B5-BC17-C58C5E2BB609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3339" y="2789853"/>
            <a:ext cx="2550756" cy="10673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5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7232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593079" y="1480499"/>
            <a:ext cx="538480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42261" y="64416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E5F9ED7-B4D9-44CD-8556-78EC0BA70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3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1" y="274641"/>
            <a:ext cx="11018953" cy="8242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5196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2"/>
          </p:nvPr>
        </p:nvSpPr>
        <p:spPr>
          <a:xfrm>
            <a:off x="8137312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93079" y="1480499"/>
            <a:ext cx="3474720" cy="457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6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2" y="2137317"/>
            <a:ext cx="2372319" cy="3916010"/>
          </a:xfrm>
        </p:spPr>
        <p:txBody>
          <a:bodyPr/>
          <a:lstStyle>
            <a:lvl1pPr marL="111125" indent="-111125">
              <a:spcBef>
                <a:spcPts val="300"/>
              </a:spcBef>
              <a:buFont typeface="+mj-lt"/>
              <a:buAutoNum type="arabicPeriod"/>
              <a:defRPr sz="1000">
                <a:solidFill>
                  <a:schemeClr val="tx2"/>
                </a:solidFill>
              </a:defRPr>
            </a:lvl1pPr>
            <a:lvl2pPr marL="111125" indent="0">
              <a:spcBef>
                <a:spcPts val="300"/>
              </a:spcBef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2989612" y="1480828"/>
            <a:ext cx="8624176" cy="4571806"/>
          </a:xfr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395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54875" y="637525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48A740-BD69-419C-93A4-0C66BF768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8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75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3080" y="256035"/>
            <a:ext cx="11018955" cy="824221"/>
          </a:xfrm>
        </p:spPr>
        <p:txBody>
          <a:bodyPr/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081" y="1480499"/>
            <a:ext cx="11018953" cy="4566704"/>
          </a:xfrm>
        </p:spPr>
        <p:txBody>
          <a:bodyPr/>
          <a:lstStyle>
            <a:lvl1pPr marL="457200" indent="-457200">
              <a:spcBef>
                <a:spcPts val="1400"/>
              </a:spcBef>
              <a:buFont typeface="+mj-lt"/>
              <a:buAutoNum type="arabicPeriod"/>
              <a:defRPr sz="2000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087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71" y="254924"/>
            <a:ext cx="11017663" cy="683452"/>
          </a:xfrm>
        </p:spPr>
        <p:txBody>
          <a:bodyPr anchor="t"/>
          <a:lstStyle>
            <a:lvl1pPr algn="l">
              <a:defRPr sz="38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94371" y="965617"/>
            <a:ext cx="11017663" cy="684513"/>
          </a:xfrm>
        </p:spPr>
        <p:txBody>
          <a:bodyPr anchor="t"/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594371" y="3346704"/>
            <a:ext cx="11017663" cy="2870006"/>
          </a:xfrm>
        </p:spPr>
        <p:txBody>
          <a:bodyPr vert="horz" lIns="0" tIns="45720" rIns="0" bIns="45720" rtlCol="0" anchor="t">
            <a:noAutofit/>
          </a:bodyPr>
          <a:lstStyle>
            <a:lvl1pPr marL="0" indent="0">
              <a:buNone/>
              <a:defRPr lang="en-US" sz="20400" b="0" cap="none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#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2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3081" y="274641"/>
            <a:ext cx="11018953" cy="82422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3081" y="1480499"/>
            <a:ext cx="11018953" cy="4566704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77853" y="6208776"/>
            <a:ext cx="11034183" cy="0"/>
          </a:xfrm>
          <a:prstGeom prst="line">
            <a:avLst/>
          </a:prstGeom>
          <a:ln w="25400" cmpd="sng">
            <a:gradFill flip="none" rotWithShape="1">
              <a:gsLst>
                <a:gs pos="10000">
                  <a:schemeClr val="bg2"/>
                </a:gs>
                <a:gs pos="90000">
                  <a:schemeClr val="tx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SIPCMContentMarking" descr="{&quot;HashCode&quot;:1503687135,&quot;Placement&quot;:&quot;Header&quot;}"/>
          <p:cNvSpPr txBox="1"/>
          <p:nvPr userDrawn="1"/>
        </p:nvSpPr>
        <p:spPr>
          <a:xfrm>
            <a:off x="0" y="0"/>
            <a:ext cx="260732" cy="39939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
 </a:t>
            </a:r>
          </a:p>
        </p:txBody>
      </p:sp>
      <p:sp>
        <p:nvSpPr>
          <p:cNvPr id="5" name="MSIPCMContentMarking" descr="{&quot;HashCode&quot;:-1230239927,&quot;Placement&quot;:&quot;Footer&quot;}"/>
          <p:cNvSpPr txBox="1"/>
          <p:nvPr userDrawn="1"/>
        </p:nvSpPr>
        <p:spPr>
          <a:xfrm>
            <a:off x="0" y="6608802"/>
            <a:ext cx="2485381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Saudi Aramco: Company General Use</a:t>
            </a:r>
          </a:p>
        </p:txBody>
      </p:sp>
    </p:spTree>
    <p:extLst>
      <p:ext uri="{BB962C8B-B14F-4D97-AF65-F5344CB8AC3E}">
        <p14:creationId xmlns:p14="http://schemas.microsoft.com/office/powerpoint/2010/main" val="362681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67" r:id="rId5"/>
    <p:sldLayoutId id="2147483654" r:id="rId6"/>
    <p:sldLayoutId id="2147483655" r:id="rId7"/>
    <p:sldLayoutId id="2147483657" r:id="rId8"/>
    <p:sldLayoutId id="2147483651" r:id="rId9"/>
    <p:sldLayoutId id="2147483659" r:id="rId10"/>
    <p:sldLayoutId id="2147483666" r:id="rId11"/>
    <p:sldLayoutId id="2147483660" r:id="rId12"/>
    <p:sldLayoutId id="2147483661" r:id="rId13"/>
    <p:sldLayoutId id="2147483668" r:id="rId14"/>
    <p:sldLayoutId id="2147483669" r:id="rId15"/>
    <p:sldLayoutId id="2147483671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72" r:id="rId2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4025" indent="-22383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457200" rtl="0" eaLnBrk="1" latinLnBrk="0" hangingPunct="1">
        <a:spcBef>
          <a:spcPts val="6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457200" rtl="0" eaLnBrk="1" latinLnBrk="0" hangingPunct="1">
        <a:spcBef>
          <a:spcPts val="6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mailto:bodong.li.1@aramco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8542" y="888819"/>
            <a:ext cx="10974916" cy="1776301"/>
          </a:xfrm>
        </p:spPr>
        <p:txBody>
          <a:bodyPr/>
          <a:lstStyle/>
          <a:p>
            <a:r>
              <a:rPr lang="en-US" altLang="ru-RU" sz="3600" dirty="0"/>
              <a:t>Aramco Upstream Solutions Technathon 2019</a:t>
            </a:r>
            <a:br>
              <a:rPr lang="en-US" altLang="ru-RU" sz="3600" dirty="0"/>
            </a:br>
            <a:r>
              <a:rPr lang="en-US" altLang="ru-RU" sz="3600" dirty="0"/>
              <a:t>Robotics challenge</a:t>
            </a:r>
            <a:br>
              <a:rPr lang="en-US" altLang="ru-RU" sz="3600" dirty="0"/>
            </a:br>
            <a:br>
              <a:rPr lang="en-US" altLang="ru-RU" sz="3600" dirty="0"/>
            </a:br>
            <a:r>
              <a:rPr lang="en-US" altLang="ru-RU" sz="3200" dirty="0">
                <a:solidFill>
                  <a:srgbClr val="47AF64"/>
                </a:solidFill>
              </a:rPr>
              <a:t>Design of a UAV based sensor deployment logistics system</a:t>
            </a:r>
            <a:endParaRPr lang="en-US" sz="3600" dirty="0">
              <a:solidFill>
                <a:srgbClr val="47AF64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C8C1926-B53A-4FCD-B372-C178737D3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720" y="3236918"/>
            <a:ext cx="6015111" cy="685277"/>
          </a:xfrm>
        </p:spPr>
        <p:txBody>
          <a:bodyPr/>
          <a:lstStyle/>
          <a:p>
            <a:r>
              <a:rPr lang="en-US" dirty="0"/>
              <a:t>Bodong Li</a:t>
            </a:r>
          </a:p>
          <a:p>
            <a:r>
              <a:rPr lang="en-US" dirty="0"/>
              <a:t>Robotics and </a:t>
            </a:r>
            <a:r>
              <a:rPr lang="en-US" dirty="0" err="1"/>
              <a:t>IoT</a:t>
            </a:r>
            <a:r>
              <a:rPr lang="en-US" dirty="0"/>
              <a:t> Technology Leader, EXPEC Advance Research Center Saudi Aramco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35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9AEF1607-1BFC-4AFA-8979-D41C42999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81" y="1480499"/>
            <a:ext cx="7095343" cy="4566704"/>
          </a:xfrm>
        </p:spPr>
        <p:txBody>
          <a:bodyPr/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Charging/data uploading base is located at (5000, 1000)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Cruise speed: 50 kph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Battery replacement time: 10min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Charging base can serve only 2 drones at a time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Battery lifespan for mobility: 30 min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Battery lifespan for measurement (same battery): 10h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Signal can be recorded only when drone is fully landed on recording location and source is active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Simulated acquisition time: 10 hours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3483A8F-64C9-45C2-BF0D-2078B88A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drone parameters</a:t>
            </a:r>
          </a:p>
        </p:txBody>
      </p:sp>
      <p:pic>
        <p:nvPicPr>
          <p:cNvPr id="4" name="Picture 27">
            <a:extLst>
              <a:ext uri="{FF2B5EF4-FFF2-40B4-BE49-F238E27FC236}">
                <a16:creationId xmlns:a16="http://schemas.microsoft.com/office/drawing/2014/main" id="{C3BFEB13-F665-4146-9815-8120BAD84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8424" y="1938222"/>
            <a:ext cx="3633283" cy="19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4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10BB-970D-46A7-B3E8-2746301D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the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A753D-59C3-4DF9-B2B5-C3EDE5A15D73}"/>
              </a:ext>
            </a:extLst>
          </p:cNvPr>
          <p:cNvSpPr txBox="1"/>
          <p:nvPr/>
        </p:nvSpPr>
        <p:spPr>
          <a:xfrm>
            <a:off x="4375723" y="1782601"/>
            <a:ext cx="62922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presentation with the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Demonstrate largest number of midpoints recorded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Programmed swarm of 5 virtual drones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Challenge target is to complete largest number of the recording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Demonstrate scalability of the solution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DB097AF-C125-4ABE-8E0C-5141E81FF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69134" y="2774979"/>
            <a:ext cx="2493813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2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A897EE4-B8C2-4DFC-821D-33FD37B0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67" y="970402"/>
            <a:ext cx="7212422" cy="456670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Each team will have access to Hi-End Workstation with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Hardware:</a:t>
            </a:r>
          </a:p>
          <a:p>
            <a:pPr marL="457200" indent="-457200">
              <a:buAutoNum type="arabicPeriod"/>
            </a:pPr>
            <a:r>
              <a:rPr lang="en-US" sz="2200" dirty="0"/>
              <a:t>CPU: Xeon Gold 6142 32-core</a:t>
            </a:r>
          </a:p>
          <a:p>
            <a:pPr marL="457200" indent="-457200">
              <a:buAutoNum type="arabicPeriod"/>
            </a:pPr>
            <a:r>
              <a:rPr lang="en-US" sz="2200" dirty="0"/>
              <a:t>RAM: 4x32Gb DDR4</a:t>
            </a:r>
          </a:p>
          <a:p>
            <a:pPr marL="457200" indent="-457200">
              <a:buAutoNum type="arabicPeriod"/>
            </a:pPr>
            <a:r>
              <a:rPr lang="en-US" sz="2200" dirty="0"/>
              <a:t>GPU: </a:t>
            </a:r>
            <a:r>
              <a:rPr lang="pt-BR" sz="2200" dirty="0"/>
              <a:t>Nvidia Quadro P5000 16Gb VRAM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Software:</a:t>
            </a:r>
          </a:p>
          <a:p>
            <a:pPr marL="457200" indent="-457200">
              <a:buAutoNum type="arabicPeriod"/>
            </a:pPr>
            <a:r>
              <a:rPr lang="en-US" sz="2200" dirty="0"/>
              <a:t>Ubuntu 18.10</a:t>
            </a:r>
          </a:p>
          <a:p>
            <a:pPr marL="457200" indent="-457200">
              <a:buAutoNum type="arabicPeriod"/>
            </a:pPr>
            <a:r>
              <a:rPr lang="en-US" sz="2200" dirty="0"/>
              <a:t>ROS Melodic </a:t>
            </a:r>
            <a:r>
              <a:rPr lang="en-US" sz="2200" dirty="0" err="1"/>
              <a:t>Morenia</a:t>
            </a:r>
            <a:endParaRPr lang="en-US" sz="2200" dirty="0"/>
          </a:p>
          <a:p>
            <a:pPr marL="457200" indent="-457200">
              <a:buAutoNum type="arabicPeriod"/>
            </a:pPr>
            <a:r>
              <a:rPr lang="en-US" sz="2200" dirty="0"/>
              <a:t>Gazebo installation is packaged with ROS Melodic </a:t>
            </a:r>
            <a:r>
              <a:rPr lang="en-US" sz="2200" dirty="0" err="1"/>
              <a:t>Morenia</a:t>
            </a:r>
            <a:endParaRPr lang="en-US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572E4-C1A3-4EA9-BAE5-441465FB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Supplies</a:t>
            </a:r>
          </a:p>
        </p:txBody>
      </p:sp>
      <p:pic>
        <p:nvPicPr>
          <p:cNvPr id="6" name="Рисунок 5" descr="Изображение выглядит как электроника, монитор, компьюте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15368AE4-3E7F-4191-9303-96B95F93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023" y="0"/>
            <a:ext cx="4776977" cy="3432946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31B8682-E52E-41B5-B3B2-E8FB103A3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864" y="3300437"/>
            <a:ext cx="4653557" cy="2587161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80C243D-BA75-49DC-AAD2-F68A41873577}"/>
              </a:ext>
            </a:extLst>
          </p:cNvPr>
          <p:cNvSpPr/>
          <p:nvPr/>
        </p:nvSpPr>
        <p:spPr>
          <a:xfrm>
            <a:off x="7089169" y="5887598"/>
            <a:ext cx="51028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Roboto"/>
              </a:rPr>
              <a:t>Adopted from: Arjun S Kumar | Simulation of UAV / Quadcopter Swarm in ROS Gazebo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82523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266DC-629A-4345-9AE0-994F611C0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022" y="1480499"/>
            <a:ext cx="8838012" cy="456670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Bodong Li, </a:t>
            </a:r>
            <a:r>
              <a:rPr lang="en-US" sz="2000" dirty="0"/>
              <a:t>EXPEC Advance Research Center Saudi Aramco</a:t>
            </a:r>
          </a:p>
          <a:p>
            <a:pPr marL="0" indent="0">
              <a:buNone/>
            </a:pPr>
            <a:r>
              <a:rPr lang="en-US" sz="2000" u="sng" dirty="0"/>
              <a:t>Email: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bodong.li.1@aramco.com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Pavel Golikov </a:t>
            </a:r>
            <a:r>
              <a:rPr lang="en-US" sz="2000" dirty="0"/>
              <a:t>Aramco Moscow Global Research Center</a:t>
            </a:r>
          </a:p>
          <a:p>
            <a:pPr marL="0" indent="0">
              <a:buNone/>
            </a:pPr>
            <a:r>
              <a:rPr lang="en-US" sz="2000" u="sng" dirty="0"/>
              <a:t>Email:</a:t>
            </a:r>
            <a:r>
              <a:rPr lang="en-US" sz="2000" dirty="0"/>
              <a:t> pavel.golikov@aramcoinnovations.com </a:t>
            </a:r>
            <a:r>
              <a:rPr lang="en-US" sz="2000" u="sng" dirty="0"/>
              <a:t>Phone</a:t>
            </a:r>
            <a:r>
              <a:rPr lang="en-US" sz="2000" dirty="0"/>
              <a:t>: +7 906 054 2034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Anton Egorov </a:t>
            </a:r>
            <a:r>
              <a:rPr lang="en-US" sz="2000" dirty="0"/>
              <a:t>Aramco Moscow Global Research Center</a:t>
            </a:r>
          </a:p>
          <a:p>
            <a:pPr marL="0" indent="0">
              <a:buNone/>
            </a:pPr>
            <a:r>
              <a:rPr lang="en-US" sz="2000" u="sng" dirty="0"/>
              <a:t>Email:</a:t>
            </a:r>
            <a:r>
              <a:rPr lang="en-US" sz="2000" dirty="0"/>
              <a:t> anton.egorov@aramcoinnovations.com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1B951-71D2-4B6B-A6F2-0A4B11C8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Matter Experts</a:t>
            </a:r>
          </a:p>
        </p:txBody>
      </p:sp>
      <p:pic>
        <p:nvPicPr>
          <p:cNvPr id="5" name="Рисунок 4" descr="Изображение выглядит как человек, мужчина, стена, галстук&#10;&#10;Автоматически созданное описание">
            <a:extLst>
              <a:ext uri="{FF2B5EF4-FFF2-40B4-BE49-F238E27FC236}">
                <a16:creationId xmlns:a16="http://schemas.microsoft.com/office/drawing/2014/main" id="{A5F1A16B-E215-45DE-9390-686FCFDD5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63" r="13043"/>
          <a:stretch/>
        </p:blipFill>
        <p:spPr>
          <a:xfrm>
            <a:off x="1085108" y="2700165"/>
            <a:ext cx="1128591" cy="1455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73B16D-C2EB-4F89-B1C5-65BAF10A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10" y="4155896"/>
            <a:ext cx="1130489" cy="14537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 t="14966" r="8529" b="10552"/>
          <a:stretch/>
        </p:blipFill>
        <p:spPr>
          <a:xfrm>
            <a:off x="1113071" y="1025107"/>
            <a:ext cx="1137517" cy="1601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437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9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Exploration and Field Development Chain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5141" y="1613611"/>
            <a:ext cx="10214832" cy="3594170"/>
            <a:chOff x="2089901" y="2094583"/>
            <a:chExt cx="8182262" cy="3008469"/>
          </a:xfrm>
        </p:grpSpPr>
        <p:grpSp>
          <p:nvGrpSpPr>
            <p:cNvPr id="5" name="Group 4"/>
            <p:cNvGrpSpPr/>
            <p:nvPr/>
          </p:nvGrpSpPr>
          <p:grpSpPr>
            <a:xfrm>
              <a:off x="2089901" y="2094583"/>
              <a:ext cx="926723" cy="1206601"/>
              <a:chOff x="890720" y="1095301"/>
              <a:chExt cx="1235631" cy="1608802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890720" y="1095301"/>
                <a:ext cx="1235631" cy="100584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35234" y="2121014"/>
                <a:ext cx="1128478" cy="583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Seismic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acquisition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089901" y="3912687"/>
              <a:ext cx="926723" cy="1189027"/>
              <a:chOff x="872587" y="4226375"/>
              <a:chExt cx="1235631" cy="158537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872587" y="4226375"/>
                <a:ext cx="1235631" cy="1005840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065018" y="5228656"/>
                <a:ext cx="850771" cy="583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Seismic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data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878648" y="2094583"/>
              <a:ext cx="926723" cy="1202437"/>
              <a:chOff x="4430141" y="1113181"/>
              <a:chExt cx="1235631" cy="1603250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4430141" y="1113181"/>
                <a:ext cx="1235631" cy="1005840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19720" y="2133342"/>
                <a:ext cx="1055284" cy="583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Structural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model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696949" y="2094584"/>
              <a:ext cx="969065" cy="1191728"/>
              <a:chOff x="6501593" y="1114198"/>
              <a:chExt cx="1292087" cy="1588972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6523793" y="1114198"/>
                <a:ext cx="1235631" cy="1005840"/>
              </a:xfrm>
              <a:prstGeom prst="round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501593" y="2120081"/>
                <a:ext cx="1292087" cy="583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Stratigraphic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model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345440" y="2094585"/>
              <a:ext cx="926723" cy="1189962"/>
              <a:chOff x="9714480" y="3001024"/>
              <a:chExt cx="1235631" cy="1586615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9714480" y="3001024"/>
                <a:ext cx="1235631" cy="1005840"/>
              </a:xfrm>
              <a:prstGeom prst="round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830488" y="4004551"/>
                <a:ext cx="1003617" cy="583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Reservoir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model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8451629" y="3911354"/>
              <a:ext cx="926723" cy="1191694"/>
              <a:chOff x="8189753" y="4903644"/>
              <a:chExt cx="1235631" cy="1588927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8189753" y="4903644"/>
                <a:ext cx="1235631" cy="1005840"/>
              </a:xfrm>
              <a:prstGeom prst="round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310066" y="5909482"/>
                <a:ext cx="995006" cy="5830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History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matching</a:t>
                </a:r>
              </a:p>
            </p:txBody>
          </p:sp>
        </p:grpSp>
        <p:cxnSp>
          <p:nvCxnSpPr>
            <p:cNvPr id="11" name="Curved Connector 19"/>
            <p:cNvCxnSpPr>
              <a:stCxn id="36" idx="2"/>
              <a:endCxn id="33" idx="0"/>
            </p:cNvCxnSpPr>
            <p:nvPr/>
          </p:nvCxnSpPr>
          <p:spPr>
            <a:xfrm>
              <a:off x="2546466" y="3301184"/>
              <a:ext cx="6797" cy="611503"/>
            </a:xfrm>
            <a:prstGeom prst="straightConnector1">
              <a:avLst/>
            </a:prstGeom>
            <a:ln w="57150" cmpd="sng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40"/>
            <p:cNvCxnSpPr>
              <a:stCxn id="31" idx="3"/>
              <a:endCxn id="29" idx="1"/>
            </p:cNvCxnSpPr>
            <p:nvPr/>
          </p:nvCxnSpPr>
          <p:spPr>
            <a:xfrm>
              <a:off x="4805370" y="2471774"/>
              <a:ext cx="908226" cy="0"/>
            </a:xfrm>
            <a:prstGeom prst="straightConnector1">
              <a:avLst/>
            </a:prstGeom>
            <a:ln w="57150" cmpd="sng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43"/>
            <p:cNvCxnSpPr>
              <a:stCxn id="29" idx="3"/>
              <a:endCxn id="23" idx="1"/>
            </p:cNvCxnSpPr>
            <p:nvPr/>
          </p:nvCxnSpPr>
          <p:spPr>
            <a:xfrm>
              <a:off x="6640320" y="2471774"/>
              <a:ext cx="917266" cy="0"/>
            </a:xfrm>
            <a:prstGeom prst="straightConnector1">
              <a:avLst/>
            </a:prstGeom>
            <a:ln w="57150" cmpd="sng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23" idx="3"/>
              <a:endCxn id="27" idx="1"/>
            </p:cNvCxnSpPr>
            <p:nvPr/>
          </p:nvCxnSpPr>
          <p:spPr>
            <a:xfrm>
              <a:off x="8483416" y="2471775"/>
              <a:ext cx="862023" cy="9525"/>
            </a:xfrm>
            <a:prstGeom prst="curvedConnector3">
              <a:avLst>
                <a:gd name="adj1" fmla="val 50000"/>
              </a:avLst>
            </a:prstGeom>
            <a:ln w="57150" cmpd="sng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28" idx="2"/>
              <a:endCxn id="25" idx="3"/>
            </p:cNvCxnSpPr>
            <p:nvPr/>
          </p:nvCxnSpPr>
          <p:spPr>
            <a:xfrm rot="5400000">
              <a:off x="9091578" y="3571320"/>
              <a:ext cx="1003998" cy="430452"/>
            </a:xfrm>
            <a:prstGeom prst="curvedConnector2">
              <a:avLst/>
            </a:prstGeom>
            <a:ln w="57150" cmpd="sng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25" idx="1"/>
              <a:endCxn id="24" idx="2"/>
            </p:cNvCxnSpPr>
            <p:nvPr/>
          </p:nvCxnSpPr>
          <p:spPr>
            <a:xfrm rot="10800000">
              <a:off x="8020508" y="3297784"/>
              <a:ext cx="431120" cy="990759"/>
            </a:xfrm>
            <a:prstGeom prst="curvedConnector2">
              <a:avLst/>
            </a:prstGeom>
            <a:ln w="57150" cmpd="sng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7557591" y="2094583"/>
              <a:ext cx="925831" cy="1203201"/>
              <a:chOff x="6804990" y="2853013"/>
              <a:chExt cx="1234440" cy="1604269"/>
            </a:xfrm>
          </p:grpSpPr>
          <p:sp>
            <p:nvSpPr>
              <p:cNvPr id="23" name="Rounded Rectangle 22"/>
              <p:cNvSpPr>
                <a:spLocks noChangeAspect="1"/>
              </p:cNvSpPr>
              <p:nvPr/>
            </p:nvSpPr>
            <p:spPr>
              <a:xfrm>
                <a:off x="6804990" y="2853013"/>
                <a:ext cx="1234440" cy="1005840"/>
              </a:xfrm>
              <a:prstGeom prst="round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873043" y="3874192"/>
                <a:ext cx="1098337" cy="583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Geological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model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880468" y="3911356"/>
              <a:ext cx="926723" cy="1191696"/>
              <a:chOff x="3141335" y="2998708"/>
              <a:chExt cx="1235631" cy="1588929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3141335" y="2998708"/>
                <a:ext cx="1235631" cy="1005840"/>
              </a:xfrm>
              <a:prstGeom prst="round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3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33766" y="4004547"/>
                <a:ext cx="850771" cy="5830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Seismic</a:t>
                </a:r>
              </a:p>
              <a:p>
                <a:pPr algn="ctr"/>
                <a:r>
                  <a:rPr lang="en-US" sz="1050" dirty="0">
                    <a:solidFill>
                      <a:srgbClr val="0070C0"/>
                    </a:solidFill>
                  </a:rPr>
                  <a:t>model</a:t>
                </a:r>
              </a:p>
            </p:txBody>
          </p:sp>
        </p:grpSp>
        <p:cxnSp>
          <p:nvCxnSpPr>
            <p:cNvPr id="19" name="Curved Connector 83"/>
            <p:cNvCxnSpPr>
              <a:stCxn id="33" idx="3"/>
              <a:endCxn id="21" idx="1"/>
            </p:cNvCxnSpPr>
            <p:nvPr/>
          </p:nvCxnSpPr>
          <p:spPr>
            <a:xfrm flipV="1">
              <a:off x="3016622" y="4288547"/>
              <a:ext cx="863844" cy="1334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92"/>
            <p:cNvCxnSpPr>
              <a:stCxn id="21" idx="0"/>
              <a:endCxn id="32" idx="2"/>
            </p:cNvCxnSpPr>
            <p:nvPr/>
          </p:nvCxnSpPr>
          <p:spPr>
            <a:xfrm flipH="1" flipV="1">
              <a:off x="4341564" y="3297020"/>
              <a:ext cx="2265" cy="614334"/>
            </a:xfrm>
            <a:prstGeom prst="straightConnector1">
              <a:avLst/>
            </a:prstGeom>
            <a:ln w="57150" cmpd="sng">
              <a:solidFill>
                <a:srgbClr val="0070C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891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Seismic Acquisition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3" b="6723"/>
          <a:stretch/>
        </p:blipFill>
        <p:spPr>
          <a:xfrm>
            <a:off x="1720155" y="1481138"/>
            <a:ext cx="8765977" cy="4565650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1A23D4E1-23AE-4036-B082-0CE490708136}"/>
              </a:ext>
            </a:extLst>
          </p:cNvPr>
          <p:cNvSpPr/>
          <p:nvPr/>
        </p:nvSpPr>
        <p:spPr>
          <a:xfrm>
            <a:off x="6410131" y="2901820"/>
            <a:ext cx="242596" cy="251927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2AAB1DE-70C5-4690-9EE3-F79219C2ECDB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6438125" y="3153747"/>
            <a:ext cx="93304" cy="1819469"/>
          </a:xfrm>
          <a:prstGeom prst="line">
            <a:avLst/>
          </a:prstGeom>
          <a:ln w="28575" cmpd="sng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B42E51-032A-488F-A3FF-4EC8922A27AC}"/>
              </a:ext>
            </a:extLst>
          </p:cNvPr>
          <p:cNvSpPr txBox="1"/>
          <p:nvPr/>
        </p:nvSpPr>
        <p:spPr>
          <a:xfrm rot="335048">
            <a:off x="6298163" y="2623847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midpoint</a:t>
            </a:r>
          </a:p>
        </p:txBody>
      </p:sp>
    </p:spTree>
    <p:extLst>
      <p:ext uri="{BB962C8B-B14F-4D97-AF65-F5344CB8AC3E}">
        <p14:creationId xmlns:p14="http://schemas.microsoft.com/office/powerpoint/2010/main" val="370397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 txBox="1">
            <a:spLocks/>
          </p:cNvSpPr>
          <p:nvPr/>
        </p:nvSpPr>
        <p:spPr>
          <a:xfrm>
            <a:off x="539962" y="274638"/>
            <a:ext cx="8527741" cy="82422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Challenges: Terrain and Operational Challenges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50" y="798594"/>
            <a:ext cx="8934450" cy="52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Seismic Sensor Deployment and Retrieval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3081" y="940278"/>
            <a:ext cx="1073625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Seismic operations require continuously moving 100s of thousands of geophones that require regular maintenance</a:t>
            </a:r>
          </a:p>
          <a:p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operations entail high cost, long operation time, and safety exposure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47" y="2024063"/>
            <a:ext cx="9863894" cy="4148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6435" y="580298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Arabian Sun, June 2017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E9764AA-9EAC-5145-B3BE-41CEF22550AE}"/>
              </a:ext>
            </a:extLst>
          </p:cNvPr>
          <p:cNvSpPr txBox="1">
            <a:spLocks/>
          </p:cNvSpPr>
          <p:nvPr/>
        </p:nvSpPr>
        <p:spPr>
          <a:xfrm>
            <a:off x="3524340" y="1691330"/>
            <a:ext cx="8527741" cy="82422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529" y="273392"/>
            <a:ext cx="11018953" cy="824221"/>
          </a:xfrm>
        </p:spPr>
        <p:txBody>
          <a:bodyPr/>
          <a:lstStyle/>
          <a:p>
            <a:r>
              <a:rPr lang="en-US" dirty="0"/>
              <a:t>Industrial UAV Applications: In-air Inspection/Sensing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643467" y="1401770"/>
            <a:ext cx="3873535" cy="81806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/>
              <a:t>Asset/Construction Inspection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9603856" y="1494302"/>
            <a:ext cx="2276243" cy="63299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/>
              <a:t>Geophysical</a:t>
            </a:r>
          </a:p>
        </p:txBody>
      </p:sp>
      <p:sp>
        <p:nvSpPr>
          <p:cNvPr id="7" name="Rectangle 6"/>
          <p:cNvSpPr/>
          <p:nvPr/>
        </p:nvSpPr>
        <p:spPr>
          <a:xfrm>
            <a:off x="6778003" y="1603052"/>
            <a:ext cx="156485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+mj-lt"/>
                <a:ea typeface="+mj-ea"/>
                <a:cs typeface="+mj-cs"/>
              </a:rPr>
              <a:t>3D Mapping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3"/>
          <a:stretch/>
        </p:blipFill>
        <p:spPr>
          <a:xfrm>
            <a:off x="0" y="2219832"/>
            <a:ext cx="11897959" cy="35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0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282160" y="1927598"/>
            <a:ext cx="1426868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/>
              <a:t>Logistics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226642" y="1927598"/>
            <a:ext cx="199715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/>
              <a:t>Emergency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0433" y="2921770"/>
            <a:ext cx="11820782" cy="1990125"/>
            <a:chOff x="107574" y="4307541"/>
            <a:chExt cx="8896742" cy="14978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74" y="4307541"/>
              <a:ext cx="2647164" cy="148903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738" y="4307541"/>
              <a:ext cx="2030495" cy="148903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092" y="4307541"/>
              <a:ext cx="1582224" cy="149783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233" y="4307541"/>
              <a:ext cx="2647164" cy="1489030"/>
            </a:xfrm>
            <a:prstGeom prst="rect">
              <a:avLst/>
            </a:prstGeom>
          </p:spPr>
        </p:pic>
      </p:grpSp>
      <p:sp>
        <p:nvSpPr>
          <p:cNvPr id="17" name="Title 1"/>
          <p:cNvSpPr txBox="1">
            <a:spLocks/>
          </p:cNvSpPr>
          <p:nvPr/>
        </p:nvSpPr>
        <p:spPr>
          <a:xfrm>
            <a:off x="9846421" y="1927598"/>
            <a:ext cx="222451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/>
              <a:t>Remote Delivery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295664" y="1942752"/>
            <a:ext cx="2011418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/>
              <a:t>Agriculture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551041" y="274641"/>
            <a:ext cx="11018953" cy="824221"/>
          </a:xfrm>
        </p:spPr>
        <p:txBody>
          <a:bodyPr/>
          <a:lstStyle/>
          <a:p>
            <a:r>
              <a:rPr lang="en-US" dirty="0"/>
              <a:t>Industrial UAV Applications: Carrying Payload as a Service</a:t>
            </a:r>
          </a:p>
        </p:txBody>
      </p:sp>
    </p:spTree>
    <p:extLst>
      <p:ext uri="{BB962C8B-B14F-4D97-AF65-F5344CB8AC3E}">
        <p14:creationId xmlns:p14="http://schemas.microsoft.com/office/powerpoint/2010/main" val="370721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5943A26-A4B4-49C3-8B33-82DF0993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Using UAV for Seismic Acquisition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99038" y="982344"/>
            <a:ext cx="10648324" cy="6785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Use of UAVs equipped with geophones for seismic acquisition</a:t>
            </a:r>
          </a:p>
          <a:p>
            <a:pPr>
              <a:lnSpc>
                <a:spcPct val="110000"/>
              </a:lnSpc>
            </a:pPr>
            <a:r>
              <a:rPr lang="en-US" dirty="0"/>
              <a:t>Swarm of UAVs work collaboratively to conduct the task for seismic acquisition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34751" y="1684075"/>
            <a:ext cx="8535611" cy="4446813"/>
            <a:chOff x="1995284" y="1692549"/>
            <a:chExt cx="8535611" cy="444681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1" t="12502" r="9510" b="17181"/>
            <a:stretch/>
          </p:blipFill>
          <p:spPr>
            <a:xfrm>
              <a:off x="2031873" y="2449104"/>
              <a:ext cx="8499022" cy="3690258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 rot="482557">
              <a:off x="1995284" y="4935931"/>
              <a:ext cx="1994020" cy="355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rot="20473212">
              <a:off x="2772571" y="4744284"/>
              <a:ext cx="1220839" cy="446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43" t="36667" r="53063" b="42020"/>
            <a:stretch/>
          </p:blipFill>
          <p:spPr>
            <a:xfrm>
              <a:off x="5636548" y="3690076"/>
              <a:ext cx="155121" cy="111850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54" t="42080" r="22638" b="32562"/>
            <a:stretch/>
          </p:blipFill>
          <p:spPr>
            <a:xfrm>
              <a:off x="8763468" y="3983991"/>
              <a:ext cx="187779" cy="1330778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 rot="482557">
              <a:off x="3773648" y="4893438"/>
              <a:ext cx="4924015" cy="87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72" t="33966" r="70355" b="46743"/>
            <a:stretch/>
          </p:blipFill>
          <p:spPr>
            <a:xfrm>
              <a:off x="3832242" y="3559449"/>
              <a:ext cx="163284" cy="101237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5049593" y="1692549"/>
              <a:ext cx="2120924" cy="1755650"/>
              <a:chOff x="3027217" y="56088"/>
              <a:chExt cx="2120924" cy="1755650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027217" y="114293"/>
                <a:ext cx="732437" cy="395516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683267" y="56088"/>
                <a:ext cx="732437" cy="39551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415704" y="519418"/>
                <a:ext cx="732437" cy="395516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040638" y="544315"/>
                <a:ext cx="732437" cy="39551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657454" y="508865"/>
                <a:ext cx="732437" cy="395516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39317" y="104926"/>
                <a:ext cx="732437" cy="395516"/>
              </a:xfrm>
              <a:prstGeom prst="rect">
                <a:avLst/>
              </a:prstGeom>
            </p:spPr>
          </p:pic>
          <p:grpSp>
            <p:nvGrpSpPr>
              <p:cNvPr id="34" name="Group 33"/>
              <p:cNvGrpSpPr>
                <a:grpSpLocks noChangeAspect="1"/>
              </p:cNvGrpSpPr>
              <p:nvPr/>
            </p:nvGrpSpPr>
            <p:grpSpPr>
              <a:xfrm>
                <a:off x="3183958" y="957162"/>
                <a:ext cx="1363338" cy="854576"/>
                <a:chOff x="5338241" y="4019417"/>
                <a:chExt cx="3251200" cy="2037938"/>
              </a:xfrm>
            </p:grpSpPr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338241" y="4228555"/>
                  <a:ext cx="3251200" cy="1828800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753160" y="4019417"/>
                  <a:ext cx="893627" cy="8668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7" name="Group 36"/>
            <p:cNvGrpSpPr/>
            <p:nvPr/>
          </p:nvGrpSpPr>
          <p:grpSpPr>
            <a:xfrm>
              <a:off x="7294886" y="2327872"/>
              <a:ext cx="1517578" cy="1486360"/>
              <a:chOff x="3183958" y="325378"/>
              <a:chExt cx="1517578" cy="1486360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99180" y="325378"/>
                <a:ext cx="732437" cy="395516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69099" y="345711"/>
                <a:ext cx="732437" cy="395516"/>
              </a:xfrm>
              <a:prstGeom prst="rect">
                <a:avLst/>
              </a:prstGeom>
            </p:spPr>
          </p:pic>
          <p:grpSp>
            <p:nvGrpSpPr>
              <p:cNvPr id="40" name="Group 39"/>
              <p:cNvGrpSpPr>
                <a:grpSpLocks noChangeAspect="1"/>
              </p:cNvGrpSpPr>
              <p:nvPr/>
            </p:nvGrpSpPr>
            <p:grpSpPr>
              <a:xfrm>
                <a:off x="3183958" y="957162"/>
                <a:ext cx="1363338" cy="854576"/>
                <a:chOff x="5338241" y="4019417"/>
                <a:chExt cx="3251200" cy="2037938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338241" y="4228555"/>
                  <a:ext cx="3251200" cy="1828800"/>
                </a:xfrm>
                <a:prstGeom prst="rect">
                  <a:avLst/>
                </a:prstGeom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753160" y="4019417"/>
                  <a:ext cx="893627" cy="8668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Group 42"/>
            <p:cNvGrpSpPr/>
            <p:nvPr/>
          </p:nvGrpSpPr>
          <p:grpSpPr>
            <a:xfrm>
              <a:off x="3125830" y="1711621"/>
              <a:ext cx="1559332" cy="1673018"/>
              <a:chOff x="3183958" y="138720"/>
              <a:chExt cx="1559332" cy="1673018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72369" y="138720"/>
                <a:ext cx="732437" cy="395516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10853" y="521167"/>
                <a:ext cx="732437" cy="395516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94602" y="527347"/>
                <a:ext cx="732437" cy="395516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03018" y="179634"/>
                <a:ext cx="732437" cy="395516"/>
              </a:xfrm>
              <a:prstGeom prst="rect">
                <a:avLst/>
              </a:prstGeom>
            </p:spPr>
          </p:pic>
          <p:grpSp>
            <p:nvGrpSpPr>
              <p:cNvPr id="48" name="Group 47"/>
              <p:cNvGrpSpPr>
                <a:grpSpLocks noChangeAspect="1"/>
              </p:cNvGrpSpPr>
              <p:nvPr/>
            </p:nvGrpSpPr>
            <p:grpSpPr>
              <a:xfrm>
                <a:off x="3183958" y="957162"/>
                <a:ext cx="1363338" cy="854576"/>
                <a:chOff x="5338241" y="4019417"/>
                <a:chExt cx="3251200" cy="2037938"/>
              </a:xfrm>
            </p:grpSpPr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338241" y="4228555"/>
                  <a:ext cx="3251200" cy="1828800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753160" y="4019417"/>
                  <a:ext cx="893627" cy="866818"/>
                </a:xfrm>
                <a:prstGeom prst="rect">
                  <a:avLst/>
                </a:prstGeom>
              </p:spPr>
            </p:pic>
          </p:grpSp>
        </p:grpSp>
        <p:sp>
          <p:nvSpPr>
            <p:cNvPr id="51" name="Rectangle 50"/>
            <p:cNvSpPr/>
            <p:nvPr/>
          </p:nvSpPr>
          <p:spPr>
            <a:xfrm rot="482557">
              <a:off x="8296295" y="5317123"/>
              <a:ext cx="1898220" cy="610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482557">
              <a:off x="7342352" y="5380839"/>
              <a:ext cx="1898220" cy="610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8814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A572E4-C1A3-4EA9-BAE5-441465FB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challenge</a:t>
            </a:r>
          </a:p>
        </p:txBody>
      </p:sp>
      <p:sp>
        <p:nvSpPr>
          <p:cNvPr id="63" name="Content Placeholder 1">
            <a:extLst>
              <a:ext uri="{FF2B5EF4-FFF2-40B4-BE49-F238E27FC236}">
                <a16:creationId xmlns:a16="http://schemas.microsoft.com/office/drawing/2014/main" id="{15684A2F-BF62-4C0D-B1F8-0DA39A90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93" y="1217809"/>
            <a:ext cx="5924197" cy="494834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1800" dirty="0"/>
              <a:t>In ROS Gazebo simulator program swarm of 5 drones to do typical land seismic acquisition in a most efficient way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Seismic grid: 41 lines with inline offset 50m and crossline offset 50m (X-range: 0-10000,Y-range:0-2000)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Source is moving at a speed of 5kph along straight line (Y = 50)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Source regime: 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18sec sweep, 6 sec listening time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Midpoint of interest range: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X-axis: 4500-6500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Y-axis: 300-900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7F784D5-4141-4C0E-8082-6DA3DEEC401D}"/>
              </a:ext>
            </a:extLst>
          </p:cNvPr>
          <p:cNvSpPr/>
          <p:nvPr/>
        </p:nvSpPr>
        <p:spPr>
          <a:xfrm>
            <a:off x="6917749" y="955436"/>
            <a:ext cx="4892735" cy="19623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bg2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134D7-C4C2-4D4A-BE44-84B8ABE0FCD6}"/>
              </a:ext>
            </a:extLst>
          </p:cNvPr>
          <p:cNvSpPr txBox="1"/>
          <p:nvPr/>
        </p:nvSpPr>
        <p:spPr>
          <a:xfrm>
            <a:off x="8975227" y="296219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axis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5B800E-1599-461E-8FFA-B707F41C33E8}"/>
              </a:ext>
            </a:extLst>
          </p:cNvPr>
          <p:cNvSpPr txBox="1"/>
          <p:nvPr/>
        </p:nvSpPr>
        <p:spPr>
          <a:xfrm rot="16200000">
            <a:off x="6290148" y="1751951"/>
            <a:ext cx="776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D6513-FC7B-4BC6-B4E0-0F5B13FE9823}"/>
              </a:ext>
            </a:extLst>
          </p:cNvPr>
          <p:cNvSpPr txBox="1"/>
          <p:nvPr/>
        </p:nvSpPr>
        <p:spPr>
          <a:xfrm>
            <a:off x="6521622" y="290547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4579DE-5AF1-4B44-867F-F9D407AC2DD9}"/>
              </a:ext>
            </a:extLst>
          </p:cNvPr>
          <p:cNvSpPr txBox="1"/>
          <p:nvPr/>
        </p:nvSpPr>
        <p:spPr>
          <a:xfrm>
            <a:off x="10670613" y="58610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(10000,2000)</a:t>
            </a:r>
          </a:p>
        </p:txBody>
      </p:sp>
      <p:pic>
        <p:nvPicPr>
          <p:cNvPr id="11" name="Рисунок 10" descr="Изображение выглядит как внутренний, стена, велосипед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872A2642-BF49-4632-87AF-6D881B161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46063" y1="73667" x2="46063" y2="73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7109" y="1019026"/>
            <a:ext cx="798521" cy="449168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F591B41-3877-485F-9A37-930BB78FE069}"/>
              </a:ext>
            </a:extLst>
          </p:cNvPr>
          <p:cNvSpPr/>
          <p:nvPr/>
        </p:nvSpPr>
        <p:spPr>
          <a:xfrm>
            <a:off x="8861812" y="1779657"/>
            <a:ext cx="1019306" cy="82422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4">
            <a:extLst>
              <a:ext uri="{FF2B5EF4-FFF2-40B4-BE49-F238E27FC236}">
                <a16:creationId xmlns:a16="http://schemas.microsoft.com/office/drawing/2014/main" id="{823B8B1D-A0EC-4451-B2BA-014C0F149EB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9771" y="2397544"/>
            <a:ext cx="1105565" cy="62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4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0.35117 -0.004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_PPT_External">
  <a:themeElements>
    <a:clrScheme name="saudi aramco">
      <a:dk1>
        <a:srgbClr val="676A6E"/>
      </a:dk1>
      <a:lt1>
        <a:sysClr val="window" lastClr="FFFFFF"/>
      </a:lt1>
      <a:dk2>
        <a:srgbClr val="00A3E0"/>
      </a:dk2>
      <a:lt2>
        <a:srgbClr val="84BD00"/>
      </a:lt2>
      <a:accent1>
        <a:srgbClr val="84BD00"/>
      </a:accent1>
      <a:accent2>
        <a:srgbClr val="00843D"/>
      </a:accent2>
      <a:accent3>
        <a:srgbClr val="0033A0"/>
      </a:accent3>
      <a:accent4>
        <a:srgbClr val="00A3E0"/>
      </a:accent4>
      <a:accent5>
        <a:srgbClr val="676A6E"/>
      </a:accent5>
      <a:accent6>
        <a:srgbClr val="808080"/>
      </a:accent6>
      <a:hlink>
        <a:srgbClr val="00A3E0"/>
      </a:hlink>
      <a:folHlink>
        <a:srgbClr val="0033A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SA_PPT_External.potx</Template>
  <TotalTime>12708</TotalTime>
  <Words>478</Words>
  <Application>Microsoft Office PowerPoint</Application>
  <PresentationFormat>Widescreen</PresentationFormat>
  <Paragraphs>94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Lucida Grande</vt:lpstr>
      <vt:lpstr>Roboto</vt:lpstr>
      <vt:lpstr>Trebuchet MS</vt:lpstr>
      <vt:lpstr>SA_PPT_External</vt:lpstr>
      <vt:lpstr>Aramco Upstream Solutions Technathon 2019 Robotics challenge  Design of a UAV based sensor deployment logistics system</vt:lpstr>
      <vt:lpstr>Background: Exploration and Field Development Chain</vt:lpstr>
      <vt:lpstr>Background: Seismic Acquisition</vt:lpstr>
      <vt:lpstr>PowerPoint Presentation</vt:lpstr>
      <vt:lpstr>Challenges: Seismic Sensor Deployment and Retrieval </vt:lpstr>
      <vt:lpstr>Industrial UAV Applications: In-air Inspection/Sensing</vt:lpstr>
      <vt:lpstr>Industrial UAV Applications: Carrying Payload as a Service</vt:lpstr>
      <vt:lpstr>Motivation – Using UAV for Seismic Acquisition</vt:lpstr>
      <vt:lpstr>Details of the challenge</vt:lpstr>
      <vt:lpstr>Virtual drone parameters</vt:lpstr>
      <vt:lpstr>Evaluation of the performance</vt:lpstr>
      <vt:lpstr>Supplies</vt:lpstr>
      <vt:lpstr>Subject Matter Experts</vt:lpstr>
      <vt:lpstr>PowerPoint Presentation</vt:lpstr>
    </vt:vector>
  </TitlesOfParts>
  <Company>Lippincott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golikopx</dc:creator>
  <cp:keywords>Company General Use</cp:keywords>
  <cp:lastModifiedBy>Anton Egorov</cp:lastModifiedBy>
  <cp:revision>463</cp:revision>
  <cp:lastPrinted>2018-06-05T12:53:13Z</cp:lastPrinted>
  <dcterms:created xsi:type="dcterms:W3CDTF">2014-10-27T16:24:30Z</dcterms:created>
  <dcterms:modified xsi:type="dcterms:W3CDTF">2019-12-13T08:19:41Z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4cdded9c-e74d-4234-bdb4-6adac667388f</vt:lpwstr>
  </property>
  <property fmtid="{D5CDD505-2E9C-101B-9397-08002B2CF9AE}" pid="3" name="Editor">
    <vt:lpwstr>bakuliav</vt:lpwstr>
  </property>
  <property fmtid="{D5CDD505-2E9C-101B-9397-08002B2CF9AE}" pid="4" name="Last Modification date">
    <vt:lpwstr>2018-09-11</vt:lpwstr>
  </property>
  <property fmtid="{D5CDD505-2E9C-101B-9397-08002B2CF9AE}" pid="5" name="Last Modification time">
    <vt:lpwstr>4:10:33 PM</vt:lpwstr>
  </property>
  <property fmtid="{D5CDD505-2E9C-101B-9397-08002B2CF9AE}" pid="6" name="Classification">
    <vt:lpwstr>CompanyGeneralUse</vt:lpwstr>
  </property>
  <property fmtid="{D5CDD505-2E9C-101B-9397-08002B2CF9AE}" pid="7" name="MSIP_Label_b176ec7a-5c1c-40d8-b713-034aac8a6cec_Enabled">
    <vt:lpwstr>True</vt:lpwstr>
  </property>
  <property fmtid="{D5CDD505-2E9C-101B-9397-08002B2CF9AE}" pid="8" name="MSIP_Label_b176ec7a-5c1c-40d8-b713-034aac8a6cec_SiteId">
    <vt:lpwstr>5a1e0c10-68b1-4667-974b-f394ba989c51</vt:lpwstr>
  </property>
  <property fmtid="{D5CDD505-2E9C-101B-9397-08002B2CF9AE}" pid="9" name="MSIP_Label_b176ec7a-5c1c-40d8-b713-034aac8a6cec_Owner">
    <vt:lpwstr>libx0c@aramco.com</vt:lpwstr>
  </property>
  <property fmtid="{D5CDD505-2E9C-101B-9397-08002B2CF9AE}" pid="10" name="MSIP_Label_b176ec7a-5c1c-40d8-b713-034aac8a6cec_SetDate">
    <vt:lpwstr>2019-12-11T14:26:00.0608535Z</vt:lpwstr>
  </property>
  <property fmtid="{D5CDD505-2E9C-101B-9397-08002B2CF9AE}" pid="11" name="MSIP_Label_b176ec7a-5c1c-40d8-b713-034aac8a6cec_Name">
    <vt:lpwstr>Company General Use</vt:lpwstr>
  </property>
  <property fmtid="{D5CDD505-2E9C-101B-9397-08002B2CF9AE}" pid="12" name="MSIP_Label_b176ec7a-5c1c-40d8-b713-034aac8a6cec_Application">
    <vt:lpwstr>Microsoft Azure Information Protection</vt:lpwstr>
  </property>
  <property fmtid="{D5CDD505-2E9C-101B-9397-08002B2CF9AE}" pid="13" name="MSIP_Label_b176ec7a-5c1c-40d8-b713-034aac8a6cec_ActionId">
    <vt:lpwstr>070e0f2c-9450-4fcf-8a65-dd10845a5acd</vt:lpwstr>
  </property>
  <property fmtid="{D5CDD505-2E9C-101B-9397-08002B2CF9AE}" pid="14" name="MSIP_Label_b176ec7a-5c1c-40d8-b713-034aac8a6cec_Extended_MSFT_Method">
    <vt:lpwstr>Automatic</vt:lpwstr>
  </property>
  <property fmtid="{D5CDD505-2E9C-101B-9397-08002B2CF9AE}" pid="15" name="Sensitivity">
    <vt:lpwstr>Company General Use</vt:lpwstr>
  </property>
</Properties>
</file>